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0"/>
  </p:notesMasterIdLst>
  <p:handoutMasterIdLst>
    <p:handoutMasterId r:id="rId91"/>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572" r:id="rId16"/>
    <p:sldId id="440" r:id="rId17"/>
    <p:sldId id="441" r:id="rId18"/>
    <p:sldId id="415" r:id="rId19"/>
    <p:sldId id="366" r:id="rId20"/>
    <p:sldId id="367" r:id="rId21"/>
    <p:sldId id="376" r:id="rId22"/>
    <p:sldId id="370" r:id="rId23"/>
    <p:sldId id="444" r:id="rId24"/>
    <p:sldId id="538" r:id="rId25"/>
    <p:sldId id="539" r:id="rId26"/>
    <p:sldId id="431" r:id="rId27"/>
    <p:sldId id="540" r:id="rId28"/>
    <p:sldId id="534" r:id="rId29"/>
    <p:sldId id="535" r:id="rId30"/>
    <p:sldId id="541" r:id="rId31"/>
    <p:sldId id="542" r:id="rId32"/>
    <p:sldId id="543" r:id="rId33"/>
    <p:sldId id="377" r:id="rId34"/>
    <p:sldId id="453" r:id="rId35"/>
    <p:sldId id="544" r:id="rId36"/>
    <p:sldId id="545" r:id="rId37"/>
    <p:sldId id="546" r:id="rId38"/>
    <p:sldId id="458" r:id="rId39"/>
    <p:sldId id="381" r:id="rId40"/>
    <p:sldId id="529" r:id="rId41"/>
    <p:sldId id="530" r:id="rId42"/>
    <p:sldId id="548" r:id="rId43"/>
    <p:sldId id="549" r:id="rId44"/>
    <p:sldId id="551" r:id="rId45"/>
    <p:sldId id="581" r:id="rId46"/>
    <p:sldId id="582" r:id="rId47"/>
    <p:sldId id="547" r:id="rId48"/>
    <p:sldId id="550" r:id="rId49"/>
    <p:sldId id="378" r:id="rId50"/>
    <p:sldId id="573" r:id="rId51"/>
    <p:sldId id="471" r:id="rId52"/>
    <p:sldId id="509" r:id="rId53"/>
    <p:sldId id="566" r:id="rId54"/>
    <p:sldId id="423" r:id="rId55"/>
    <p:sldId id="574" r:id="rId56"/>
    <p:sldId id="557" r:id="rId57"/>
    <p:sldId id="561" r:id="rId58"/>
    <p:sldId id="562" r:id="rId59"/>
    <p:sldId id="467" r:id="rId60"/>
    <p:sldId id="563" r:id="rId61"/>
    <p:sldId id="575" r:id="rId62"/>
    <p:sldId id="576" r:id="rId63"/>
    <p:sldId id="564" r:id="rId64"/>
    <p:sldId id="583" r:id="rId65"/>
    <p:sldId id="565" r:id="rId66"/>
    <p:sldId id="387" r:id="rId67"/>
    <p:sldId id="472" r:id="rId68"/>
    <p:sldId id="477" r:id="rId69"/>
    <p:sldId id="567" r:id="rId70"/>
    <p:sldId id="390" r:id="rId71"/>
    <p:sldId id="479" r:id="rId72"/>
    <p:sldId id="481" r:id="rId73"/>
    <p:sldId id="482" r:id="rId74"/>
    <p:sldId id="487" r:id="rId75"/>
    <p:sldId id="568" r:id="rId76"/>
    <p:sldId id="577" r:id="rId77"/>
    <p:sldId id="392" r:id="rId78"/>
    <p:sldId id="569" r:id="rId79"/>
    <p:sldId id="570" r:id="rId80"/>
    <p:sldId id="571" r:id="rId81"/>
    <p:sldId id="579" r:id="rId82"/>
    <p:sldId id="578" r:id="rId83"/>
    <p:sldId id="407" r:id="rId84"/>
    <p:sldId id="428" r:id="rId85"/>
    <p:sldId id="442" r:id="rId86"/>
    <p:sldId id="443" r:id="rId87"/>
    <p:sldId id="580" r:id="rId88"/>
    <p:sldId id="409" r:id="rId8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9"/>
    <p:restoredTop sz="75333"/>
  </p:normalViewPr>
  <p:slideViewPr>
    <p:cSldViewPr>
      <p:cViewPr>
        <p:scale>
          <a:sx n="110" d="100"/>
          <a:sy n="110" d="100"/>
        </p:scale>
        <p:origin x="1216" y="-208"/>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4/16/18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204674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18</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48</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54</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66</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77</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87</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6.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38.tiff"/><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ode.pyret.org/editor#share=0BzzMl1BJlJDkVTlPTjlIWFB2aDA"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code.pyret.org/editor#share=0BzzMl1BJlJDkYkhKMG51VlRiWk0" TargetMode="External"/><Relationship Id="rId2" Type="http://schemas.openxmlformats.org/officeDocument/2006/relationships/hyperlink" Target="https://docs.google.com/spreadsheets/d/19m1bUCQo3fCzmSEmWMjTfnmsNIMqiByLytHE0JYtnQM/"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code.pyret.org/editor#share=0BzzMl1BJlJDkbnZhbE1QSEE0eEE"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geogebra.org/m/xC6zq7Zv" TargetMode="Externa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docs.google.com/document/d/1Pq-b6rFHDu78t5fCP6rBpEINivWraS3d-JND-QaBtfk"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50.tiff"/><Relationship Id="rId5" Type="http://schemas.openxmlformats.org/officeDocument/2006/relationships/image" Target="../media/image49.jpeg"/><Relationship Id="rId4" Type="http://schemas.openxmlformats.org/officeDocument/2006/relationships/image" Target="../media/image48.jpeg"/></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3619" y="1828800"/>
            <a:ext cx="3490381" cy="3722814"/>
          </a:xfrm>
          <a:prstGeom prst="rect">
            <a:avLst/>
          </a:prstGeom>
          <a:solidFill>
            <a:schemeClr val="tx1"/>
          </a:solidFill>
        </p:spPr>
      </p:pic>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5681662" y="1479823"/>
            <a:ext cx="3208338" cy="4797152"/>
            <a:chOff x="5668962" y="1517923"/>
            <a:chExt cx="3208338" cy="479715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2300" y="151792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8962" y="411684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299595" y="1717232"/>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pic>
        <p:nvPicPr>
          <p:cNvPr id="3" name="Picture 2"/>
          <p:cNvPicPr>
            <a:picLocks noChangeAspect="1"/>
          </p:cNvPicPr>
          <p:nvPr/>
        </p:nvPicPr>
        <p:blipFill>
          <a:blip r:embed="rId4"/>
          <a:stretch>
            <a:fillRect/>
          </a:stretch>
        </p:blipFill>
        <p:spPr>
          <a:xfrm>
            <a:off x="5075397" y="2264569"/>
            <a:ext cx="3901915" cy="3105150"/>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1619391147"/>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Line-of-Best-Fit</a:t>
            </a:r>
          </a:p>
        </p:txBody>
      </p:sp>
      <p:pic>
        <p:nvPicPr>
          <p:cNvPr id="2" name="Picture 1"/>
          <p:cNvPicPr>
            <a:picLocks noChangeAspect="1"/>
          </p:cNvPicPr>
          <p:nvPr/>
        </p:nvPicPr>
        <p:blipFill>
          <a:blip r:embed="rId4"/>
          <a:stretch>
            <a:fillRect/>
          </a:stretch>
        </p:blipFill>
        <p:spPr>
          <a:xfrm>
            <a:off x="5255322" y="1764792"/>
            <a:ext cx="3727133" cy="3940112"/>
          </a:xfrm>
          <a:prstGeom prst="rect">
            <a:avLst/>
          </a:prstGeom>
        </p:spPr>
      </p:pic>
      <p:pic>
        <p:nvPicPr>
          <p:cNvPr id="3" name="Picture 2"/>
          <p:cNvPicPr>
            <a:picLocks noChangeAspect="1"/>
          </p:cNvPicPr>
          <p:nvPr/>
        </p:nvPicPr>
        <p:blipFill>
          <a:blip r:embed="rId5"/>
          <a:stretch>
            <a:fillRect/>
          </a:stretch>
        </p:blipFill>
        <p:spPr>
          <a:xfrm>
            <a:off x="5255320" y="1764791"/>
            <a:ext cx="3727136" cy="3940114"/>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Line-of-Best-Fit</a:t>
            </a:r>
          </a:p>
          <a:p>
            <a:pPr eaLnBrk="1" hangingPunct="1"/>
            <a:r>
              <a:rPr lang="en-US" altLang="en-US" sz="2400" dirty="0">
                <a:latin typeface="Helvetica" charset="0"/>
                <a:ea typeface="ＭＳ Ｐゴシック" charset="-128"/>
                <a:cs typeface="Helvetica" charset="0"/>
              </a:rPr>
              <a:t>Deepen analysis</a:t>
            </a:r>
          </a:p>
          <a:p>
            <a:pPr eaLnBrk="1" hangingPunct="1"/>
            <a:r>
              <a:rPr lang="en-US" altLang="en-US" sz="2400" dirty="0">
                <a:latin typeface="Helvetica" charset="0"/>
                <a:ea typeface="ＭＳ Ｐゴシック" charset="-128"/>
                <a:cs typeface="Helvetica" charset="0"/>
              </a:rPr>
              <a:t>Writing a research paper</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152400" y="6477000"/>
            <a:ext cx="3429000" cy="292101"/>
          </a:xfrm>
        </p:spPr>
        <p:txBody>
          <a:bodyPr/>
          <a:lstStyle/>
          <a:p>
            <a:pPr>
              <a:defRPr/>
            </a:pPr>
            <a:r>
              <a:rPr lang="en-US" dirty="0" err="1"/>
              <a:t>www.BootstrapWorld.org</a:t>
            </a:r>
            <a:r>
              <a:rPr lang="en-US" dirty="0"/>
              <a:t>     |    #</a:t>
            </a:r>
            <a:r>
              <a:rPr lang="en-US" dirty="0" err="1"/>
              <a:t>BootstrapCS</a:t>
            </a:r>
            <a:endParaRPr lang="en-US" dirty="0"/>
          </a:p>
        </p:txBody>
      </p:sp>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Columns Row: 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f(24), g(4, 17)</a:t>
            </a:r>
          </a:p>
          <a:p>
            <a:pPr marL="0" indent="0">
              <a:buNone/>
            </a:pPr>
            <a:r>
              <a:rPr lang="en-US" sz="2600" b="1" dirty="0" err="1"/>
              <a:t>Pyret</a:t>
            </a:r>
            <a:r>
              <a:rPr lang="en-US" sz="2600" b="1" dirty="0"/>
              <a:t>:</a:t>
            </a:r>
            <a:r>
              <a:rPr lang="en-US" sz="2600" dirty="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a:t>When using a function, always write its name, then all its arguments (separated by commas).</a:t>
            </a:r>
          </a:p>
          <a:p>
            <a:pPr marL="0" indent="0">
              <a:buNone/>
            </a:pPr>
            <a:endParaRPr lang="en-US" sz="2600" dirty="0"/>
          </a:p>
          <a:p>
            <a:pPr marL="0" indent="0">
              <a:buNone/>
            </a:pPr>
            <a:r>
              <a:rPr lang="en-US" sz="2600" dirty="0"/>
              <a:t>What kind of mistakes could we make?</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152400" y="1630363"/>
            <a:ext cx="8979877" cy="2332037"/>
          </a:xfrm>
        </p:spPr>
        <p:txBody>
          <a:bodyPr/>
          <a:lstStyle/>
          <a:p>
            <a:pPr marL="0" indent="0">
              <a:buNone/>
            </a:pPr>
            <a:r>
              <a:rPr lang="en-US" sz="2600" b="1" dirty="0">
                <a:solidFill>
                  <a:schemeClr val="bg1"/>
                </a:solidFill>
              </a:rPr>
              <a:t>Every function has a Contract</a:t>
            </a:r>
          </a:p>
          <a:p>
            <a:endParaRPr lang="en-US" dirty="0">
              <a:solidFill>
                <a:schemeClr val="bg1"/>
              </a:solidFill>
            </a:endParaRPr>
          </a:p>
          <a:p>
            <a:pPr marL="0" indent="0">
              <a:buNone/>
            </a:pPr>
            <a:r>
              <a:rPr lang="en-US" sz="1900" dirty="0">
                <a:solidFill>
                  <a:schemeClr val="accent1"/>
                </a:solidFill>
                <a:latin typeface="Courier" charset="0"/>
                <a:ea typeface="Courier" charset="0"/>
                <a:cs typeface="Courier" charset="0"/>
              </a:rPr>
              <a:t>triangle :: (side::</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buNone/>
            </a:pPr>
            <a:r>
              <a:rPr lang="en-US" sz="1900" dirty="0">
                <a:solidFill>
                  <a:schemeClr val="accent1"/>
                </a:solidFill>
                <a:latin typeface="Courier" charset="0"/>
                <a:ea typeface="Courier" charset="0"/>
                <a:cs typeface="Courier" charset="0"/>
              </a:rPr>
              <a:t>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a:solidFill>
                  <a:schemeClr val="bg1"/>
                </a:solidFill>
                <a:latin typeface="Helvetica" charset="0"/>
                <a:ea typeface="Helvetica" charset="0"/>
                <a:cs typeface="Helvetica" charset="0"/>
              </a:rPr>
              <a:t>Add a new column called </a:t>
            </a:r>
            <a:r>
              <a:rPr lang="en-US" sz="1900" dirty="0">
                <a:solidFill>
                  <a:schemeClr val="bg1"/>
                </a:solidFill>
                <a:latin typeface="Courier New" charset="0"/>
                <a:ea typeface="Courier New" charset="0"/>
                <a:cs typeface="Courier New" charset="0"/>
              </a:rPr>
              <a:t>example</a:t>
            </a:r>
            <a:r>
              <a:rPr lang="en-US" sz="1900" dirty="0">
                <a:solidFill>
                  <a:schemeClr val="bg1"/>
                </a:solidFill>
                <a:latin typeface="Helvetica" charset="0"/>
                <a:ea typeface="Helvetica" charset="0"/>
                <a:cs typeface="Helvetica" charset="0"/>
              </a:rPr>
              <a:t>, and fill in the rows with images!</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grpSp>
        <p:nvGrpSpPr>
          <p:cNvPr id="5" name="Group 4"/>
          <p:cNvGrpSpPr/>
          <p:nvPr/>
        </p:nvGrpSpPr>
        <p:grpSpPr>
          <a:xfrm>
            <a:off x="216877" y="2544763"/>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82423"/>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76615"/>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get-row</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dirty="0">
                <a:solidFill>
                  <a:schemeClr val="accent1"/>
                </a:solidFill>
                <a:latin typeface="Helvetica" charset="0"/>
                <a:ea typeface="ＭＳ Ｐゴシック" charset="-128"/>
                <a:cs typeface="Helvetica" charset="0"/>
              </a:rPr>
              <a:t>get-row :: (t :: Table, index :: Number) </a:t>
            </a:r>
            <a:r>
              <a:rPr lang="en-US" altLang="en-US" sz="2400" dirty="0">
                <a:solidFill>
                  <a:schemeClr val="accent1"/>
                </a:solidFill>
                <a:latin typeface="Helvetica" charset="0"/>
                <a:ea typeface="ＭＳ Ｐゴシック" charset="-128"/>
                <a:cs typeface="Helvetica" charset="0"/>
                <a:sym typeface="Wingdings"/>
              </a:rPr>
              <a:t> </a:t>
            </a:r>
            <a:r>
              <a:rPr lang="en-US" altLang="en-US" sz="2400" dirty="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a:latin typeface="Helvetica" charset="0"/>
                <a:ea typeface="ＭＳ Ｐゴシック" charset="-128"/>
                <a:cs typeface="Helvetica" charset="0"/>
              </a:rPr>
              <a:t>Index starts at zero, </a:t>
            </a:r>
            <a:r>
              <a:rPr lang="en-US" altLang="en-US" sz="2400" i="1" dirty="0">
                <a:latin typeface="Helvetica" charset="0"/>
                <a:ea typeface="ＭＳ Ｐゴシック" charset="-128"/>
                <a:cs typeface="Helvetica" charset="0"/>
              </a:rPr>
              <a:t>not one!</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a:latin typeface="Helvetica" charset="0"/>
                <a:ea typeface="ＭＳ Ｐゴシック" charset="-128"/>
                <a:cs typeface="Helvetica" charset="0"/>
              </a:rPr>
              <a:t>Complete Page 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Writing </a:t>
            </a:r>
            <a:r>
              <a:rPr lang="en-US" dirty="0">
                <a:latin typeface="Courier New" charset="0"/>
                <a:ea typeface="Courier New" charset="0"/>
                <a:cs typeface="Courier New" charset="0"/>
              </a:rPr>
              <a:t>examples</a:t>
            </a:r>
          </a:p>
        </p:txBody>
      </p:sp>
      <p:sp>
        <p:nvSpPr>
          <p:cNvPr id="9" name="Content Placeholder 2"/>
          <p:cNvSpPr>
            <a:spLocks noGrp="1"/>
          </p:cNvSpPr>
          <p:nvPr>
            <p:ph idx="1"/>
          </p:nvPr>
        </p:nvSpPr>
        <p:spPr>
          <a:xfrm>
            <a:off x="152400" y="1722438"/>
            <a:ext cx="8839200" cy="4525962"/>
          </a:xfrm>
        </p:spPr>
        <p:txBody>
          <a:bodyPr/>
          <a:lstStyle/>
          <a:p>
            <a:pPr marL="0" indent="0" eaLnBrk="1" hangingPunct="1">
              <a:buNone/>
            </a:pPr>
            <a:r>
              <a:rPr lang="en-US" altLang="en-US" sz="2400" b="1" dirty="0">
                <a:solidFill>
                  <a:schemeClr val="accent1"/>
                </a:solidFill>
                <a:latin typeface="Courier New" charset="0"/>
                <a:ea typeface="Courier New" charset="0"/>
                <a:cs typeface="Courier New" charset="0"/>
              </a:rPr>
              <a:t>example:</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-2) is -2</a:t>
            </a:r>
          </a:p>
          <a:p>
            <a:pPr marL="0" indent="0" eaLnBrk="1" hangingPunct="1">
              <a:buNone/>
            </a:pPr>
            <a:r>
              <a:rPr lang="en-US" altLang="en-US" sz="2400" b="1" dirty="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a:latin typeface="Helvetica" charset="0"/>
                <a:ea typeface="ＭＳ Ｐゴシック" charset="-128"/>
                <a:cs typeface="Helvetica" charset="0"/>
              </a:rPr>
              <a:t>Example blocks are a way for us to </a:t>
            </a:r>
            <a:r>
              <a:rPr lang="en-US" altLang="en-US" sz="2200" i="1" dirty="0">
                <a:latin typeface="Helvetica" charset="0"/>
                <a:ea typeface="ＭＳ Ｐゴシック" charset="-128"/>
                <a:cs typeface="Helvetica" charset="0"/>
              </a:rPr>
              <a:t>automatically check our work.</a:t>
            </a:r>
            <a:endParaRPr lang="en-US" altLang="en-US" sz="2200" dirty="0">
              <a:latin typeface="Helvetica" charset="0"/>
              <a:ea typeface="ＭＳ Ｐゴシック" charset="-128"/>
              <a:cs typeface="Helvetica" charset="0"/>
            </a:endParaRPr>
          </a:p>
          <a:p>
            <a:pPr eaLnBrk="1" hangingPunct="1">
              <a:lnSpc>
                <a:spcPct val="150000"/>
              </a:lnSpc>
            </a:pPr>
            <a:r>
              <a:rPr lang="en-US" altLang="en-US" sz="2200" dirty="0">
                <a:latin typeface="Helvetica" charset="0"/>
                <a:ea typeface="ＭＳ Ｐゴシック" charset="-128"/>
                <a:cs typeface="Helvetica" charset="0"/>
              </a:rPr>
              <a:t>Add two new examples that use </a:t>
            </a:r>
            <a:r>
              <a:rPr lang="en-US" altLang="en-US" sz="2200" dirty="0" err="1">
                <a:latin typeface="Courier New" charset="0"/>
                <a:ea typeface="Courier New" charset="0"/>
                <a:cs typeface="Courier New" charset="0"/>
              </a:rPr>
              <a:t>num-sqrt</a:t>
            </a:r>
            <a:endParaRPr lang="en-US" altLang="en-US" sz="2200" dirty="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r>
              <a:rPr lang="en-US" altLang="en-US" sz="2400" dirty="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examples:</a:t>
            </a:r>
          </a:p>
          <a:p>
            <a:pPr marL="0" indent="0" eaLnBrk="1" hangingPunct="1">
              <a:buNone/>
            </a:pPr>
            <a:r>
              <a:rPr lang="en-US" altLang="en-US" sz="2100" b="1" dirty="0">
                <a:solidFill>
                  <a:schemeClr val="accent1"/>
                </a:solidFill>
                <a:latin typeface="Courier New" charset="0"/>
                <a:ea typeface="Courier New" charset="0"/>
                <a:cs typeface="Courier New" charset="0"/>
              </a:rPr>
              <a:t>  get-row(shapes, 0)</a:t>
            </a:r>
            <a:r>
              <a:rPr lang="en-US" altLang="en-US" sz="2100" b="1" dirty="0">
                <a:solidFill>
                  <a:schemeClr val="bg1"/>
                </a:solidFill>
                <a:latin typeface="Courier New" charset="0"/>
                <a:ea typeface="Courier New" charset="0"/>
                <a:cs typeface="Courier New" charset="0"/>
              </a:rPr>
              <a:t>[“name”]</a:t>
            </a:r>
            <a:r>
              <a:rPr lang="en-US" altLang="en-US" sz="2100" b="1" dirty="0">
                <a:solidFill>
                  <a:schemeClr val="accent1"/>
                </a:solidFill>
                <a:latin typeface="Courier New" charset="0"/>
                <a:ea typeface="Courier New" charset="0"/>
                <a:cs typeface="Courier New" charset="0"/>
              </a:rPr>
              <a:t> is “triangle”</a:t>
            </a:r>
          </a:p>
          <a:p>
            <a:pPr marL="0" indent="0" eaLnBrk="1" hangingPunct="1">
              <a:buNone/>
            </a:pPr>
            <a:r>
              <a:rPr lang="en-US" altLang="en-US" sz="2100" b="1" dirty="0">
                <a:solidFill>
                  <a:schemeClr val="accent1"/>
                </a:solidFill>
                <a:latin typeface="Courier New" charset="0"/>
                <a:ea typeface="Courier New" charset="0"/>
                <a:cs typeface="Courier New" charset="0"/>
              </a:rPr>
              <a:t>  get-row(shapes, 1)</a:t>
            </a:r>
            <a:r>
              <a:rPr lang="en-US" altLang="en-US" sz="2100" b="1" dirty="0">
                <a:solidFill>
                  <a:schemeClr val="bg1"/>
                </a:solidFill>
                <a:latin typeface="Courier New" charset="0"/>
                <a:ea typeface="Courier New" charset="0"/>
                <a:cs typeface="Courier New" charset="0"/>
              </a:rPr>
              <a:t>[“corners”]</a:t>
            </a:r>
            <a:r>
              <a:rPr lang="en-US" altLang="en-US" sz="2100" b="1" dirty="0">
                <a:solidFill>
                  <a:schemeClr val="accent1"/>
                </a:solidFill>
                <a:latin typeface="Courier New" charset="0"/>
                <a:ea typeface="Courier New" charset="0"/>
                <a:cs typeface="Courier New" charset="0"/>
              </a:rPr>
              <a:t> is 4</a:t>
            </a:r>
          </a:p>
          <a:p>
            <a:pPr marL="0" indent="0" eaLnBrk="1" hangingPunct="1">
              <a:buNone/>
            </a:pPr>
            <a:r>
              <a:rPr lang="en-US" altLang="en-US" sz="2100" b="1" dirty="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a:solidFill>
                  <a:schemeClr val="bg1"/>
                </a:solidFill>
                <a:latin typeface="Helvetica" charset="0"/>
                <a:ea typeface="Helvetica" charset="0"/>
                <a:cs typeface="Helvetica" charset="0"/>
              </a:rPr>
              <a:t>Complete Page 6</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Animals spreadsheet</a:t>
            </a: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Starter File</a:t>
            </a:r>
            <a:r>
              <a:rPr lang="en-US" altLang="en-US" sz="2400" dirty="0">
                <a:latin typeface="Arial" charset="0"/>
                <a:ea typeface="Arial" charset="0"/>
                <a:cs typeface="Arial" charset="0"/>
              </a:rPr>
              <a:t>, save a copy, &amp; click “Run”</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a:solidFill>
                  <a:schemeClr val="accent1"/>
                </a:solidFill>
                <a:latin typeface="Courier New" charset="0"/>
                <a:ea typeface="Courier New" charset="0"/>
                <a:cs typeface="Courier New" charset="0"/>
              </a:rPr>
              <a:t>gdrive</a:t>
            </a:r>
            <a:r>
              <a:rPr lang="en-US" sz="1800" dirty="0">
                <a:solidFill>
                  <a:schemeClr val="accent1"/>
                </a:solidFill>
                <a:latin typeface="Courier New" charset="0"/>
                <a:ea typeface="Courier New" charset="0"/>
                <a:cs typeface="Courier New" charset="0"/>
              </a:rPr>
              <a:t>-sheets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tables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animals</a:t>
            </a:r>
          </a:p>
          <a:p>
            <a:r>
              <a:rPr lang="en-US" sz="1800" dirty="0">
                <a:solidFill>
                  <a:schemeClr val="accent1"/>
                </a:solidFill>
                <a:latin typeface="Courier New" charset="0"/>
                <a:ea typeface="Courier New" charset="0"/>
                <a:cs typeface="Courier New" charset="0"/>
              </a:rPr>
              <a:t>animals-table =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legs</a:t>
            </a:r>
          </a:p>
          <a:p>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br>
              <a:rPr lang="en-US" sz="1800" dirty="0">
                <a:solidFill>
                  <a:schemeClr val="accent1"/>
                </a:solidFill>
                <a:latin typeface="Courier New" charset="0"/>
                <a:ea typeface="Courier New" charset="0"/>
                <a:cs typeface="Courier New" charset="0"/>
              </a:rPr>
            </a:br>
            <a:r>
              <a:rPr lang="en-US" sz="1800" b="1" dirty="0">
                <a:solidFill>
                  <a:schemeClr val="accent1"/>
                </a:solidFill>
                <a:latin typeface="Courier New" charset="0"/>
                <a:ea typeface="Courier New" charset="0"/>
                <a:cs typeface="Courier New" charset="0"/>
              </a:rPr>
              <a:t>end</a:t>
            </a: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animals-table</a:t>
            </a:r>
            <a:r>
              <a:rPr lang="en-US" altLang="en-US" sz="2400" dirty="0">
                <a:latin typeface="Arial" charset="0"/>
                <a:ea typeface="Arial" charset="0"/>
                <a:cs typeface="Arial" charset="0"/>
              </a:rPr>
              <a:t> into the Interactions Area</a:t>
            </a: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9</a:t>
            </a: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endParaRPr lang="en-US" sz="2100" dirty="0">
              <a:solidFill>
                <a:schemeClr val="accent1"/>
              </a:solidFill>
              <a:latin typeface="Courier New" charset="0"/>
              <a:ea typeface="Courier New" charset="0"/>
              <a:cs typeface="Courier New" charset="0"/>
            </a:endParaRPr>
          </a:p>
          <a:p>
            <a:pPr marL="0" indent="0">
              <a:buNone/>
            </a:pP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a:solidFill>
                  <a:schemeClr val="accent1"/>
                </a:solidFill>
                <a:latin typeface="Courier New" charset="0"/>
                <a:ea typeface="Courier New" charset="0"/>
                <a:cs typeface="Courier New" charset="0"/>
              </a:rPr>
              <a:t>mittens = get-row(animals-table, 3)</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83603"/>
            <a:ext cx="8661400" cy="830997"/>
          </a:xfrm>
          <a:prstGeom prst="rect">
            <a:avLst/>
          </a:prstGeom>
          <a:noFill/>
        </p:spPr>
        <p:txBody>
          <a:bodyPr wrap="square" rtlCol="0">
            <a:spAutoFit/>
          </a:bodyPr>
          <a:lstStyle/>
          <a:p>
            <a:r>
              <a:rPr lang="en-US" i="1" dirty="0">
                <a:solidFill>
                  <a:schemeClr val="bg1"/>
                </a:solidFill>
              </a:rPr>
              <a:t>Define a function called birth-year, which calculates the year an animal was born.</a:t>
            </a:r>
          </a:p>
        </p:txBody>
      </p:sp>
      <p:sp>
        <p:nvSpPr>
          <p:cNvPr id="7" name="Rectangle 6"/>
          <p:cNvSpPr/>
          <p:nvPr/>
        </p:nvSpPr>
        <p:spPr>
          <a:xfrm>
            <a:off x="557362" y="26670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compute 2018-age to produce the birth-year </a:t>
            </a:r>
          </a:p>
        </p:txBody>
      </p:sp>
      <p:sp>
        <p:nvSpPr>
          <p:cNvPr id="12" name="Rectangle 11"/>
          <p:cNvSpPr/>
          <p:nvPr/>
        </p:nvSpPr>
        <p:spPr>
          <a:xfrm>
            <a:off x="562451" y="2667000"/>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5838472" y="4200913"/>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mittens[“fixed”]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5853641" y="4800600"/>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nori[“fixed”]</a:t>
            </a:r>
            <a:endParaRPr lang="en-US" sz="2000" dirty="0">
              <a:latin typeface="Courier New" charset="0"/>
              <a:ea typeface="Courier New" charset="0"/>
              <a:cs typeface="Courier New" charset="0"/>
            </a:endParaRPr>
          </a:p>
        </p:txBody>
      </p:sp>
      <p:sp>
        <p:nvSpPr>
          <p:cNvPr id="27" name="Rectangle 26"/>
          <p:cNvSpPr/>
          <p:nvPr/>
        </p:nvSpPr>
        <p:spPr>
          <a:xfrm>
            <a:off x="838200" y="47946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55137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Functions</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b="1" dirty="0">
                <a:latin typeface="Helvetica" charset="0"/>
                <a:ea typeface="ＭＳ Ｐゴシック" charset="-128"/>
                <a:cs typeface="Helvetica" charset="0"/>
              </a:rPr>
              <a:t>Pages 10-12</a:t>
            </a:r>
            <a:r>
              <a:rPr lang="en-US" altLang="en-US" sz="2400" dirty="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endParaRPr lang="en-US" altLang="en-US" sz="2000" dirty="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4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400" dirty="0">
                <a:latin typeface="Arial" charset="0"/>
                <a:ea typeface="Arial" charset="0"/>
                <a:cs typeface="Arial" charset="0"/>
              </a:rPr>
              <a:t>Open and Save a Copy of the </a:t>
            </a:r>
            <a:r>
              <a:rPr lang="en-US" sz="2400" b="1" dirty="0">
                <a:latin typeface="Arial" charset="0"/>
                <a:ea typeface="Arial" charset="0"/>
                <a:cs typeface="Arial" charset="0"/>
              </a:rPr>
              <a:t>Starter File </a:t>
            </a:r>
          </a:p>
          <a:p>
            <a:pPr marL="342900" indent="-342900" eaLnBrk="1" hangingPunct="1">
              <a:spcAft>
                <a:spcPts val="1800"/>
              </a:spcAft>
              <a:buClr>
                <a:srgbClr val="4C4C4C"/>
              </a:buClr>
              <a:buSzTx/>
            </a:pPr>
            <a:r>
              <a:rPr lang="en-US" sz="2400" dirty="0">
                <a:latin typeface="Arial" charset="0"/>
                <a:ea typeface="Arial" charset="0"/>
                <a:cs typeface="Arial" charset="0"/>
              </a:rPr>
              <a:t>Complete Page 13.</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a:t>authentic</a:t>
            </a:r>
            <a:r>
              <a:rPr lang="en-US" i="1" baseline="30000" dirty="0">
                <a:solidFill>
                  <a:schemeClr val="accent1"/>
                </a:solidFill>
              </a:rPr>
              <a:t>1</a:t>
            </a:r>
            <a:endParaRPr lang="en-US" i="1" dirty="0">
              <a:solidFill>
                <a:schemeClr val="accent1"/>
              </a:solidFill>
            </a:endParaRPr>
          </a:p>
          <a:p>
            <a:pPr lvl="1"/>
            <a:r>
              <a:rPr lang="en-US" i="1" dirty="0"/>
              <a:t>Keep data entry, analysis and visualization separate!</a:t>
            </a:r>
          </a:p>
          <a:p>
            <a:pPr lvl="1"/>
            <a:r>
              <a:rPr lang="en-US" i="1" dirty="0"/>
              <a:t>Analysis should be easily re-run on new/different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and Introduction</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3"/>
              </a:rPr>
              <a:t>Animals w/Functions Starter File</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Save a copy, click “Run”</a:t>
            </a:r>
          </a:p>
          <a:p>
            <a:r>
              <a:rPr lang="en-US" sz="2400" dirty="0">
                <a:latin typeface="Arial" panose="020B0604020202020204" pitchFamily="34" charset="0"/>
                <a:cs typeface="Arial" panose="020B0604020202020204" pitchFamily="34" charset="0"/>
              </a:rPr>
              <a:t>Complete Page 17</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Slicing and dicing data</a:t>
            </a:r>
          </a:p>
          <a:p>
            <a:pPr lvl="1"/>
            <a:r>
              <a:rPr lang="en-US" sz="2200" dirty="0">
                <a:latin typeface="Arial" panose="020B0604020202020204" pitchFamily="34" charset="0"/>
                <a:cs typeface="Arial" panose="020B0604020202020204" pitchFamily="34" charset="0"/>
              </a:rPr>
              <a:t>What if the shelter wants a </a:t>
            </a:r>
            <a:r>
              <a:rPr lang="en-US" sz="2200" i="1" dirty="0">
                <a:latin typeface="Arial" panose="020B0604020202020204" pitchFamily="34" charset="0"/>
                <a:cs typeface="Arial" panose="020B0604020202020204" pitchFamily="34" charset="0"/>
              </a:rPr>
              <a:t>sorted </a:t>
            </a:r>
            <a:r>
              <a:rPr lang="en-US" sz="2200" dirty="0">
                <a:latin typeface="Arial" panose="020B0604020202020204" pitchFamily="34" charset="0"/>
                <a:cs typeface="Arial" panose="020B0604020202020204" pitchFamily="34" charset="0"/>
              </a:rPr>
              <a:t>list of animals?</a:t>
            </a:r>
          </a:p>
          <a:p>
            <a:pPr lvl="1"/>
            <a:r>
              <a:rPr lang="en-US" sz="2200" dirty="0">
                <a:latin typeface="Arial" panose="020B0604020202020204" pitchFamily="34" charset="0"/>
                <a:cs typeface="Arial" panose="020B0604020202020204" pitchFamily="34" charset="0"/>
              </a:rPr>
              <a:t>Just cats?</a:t>
            </a:r>
          </a:p>
          <a:p>
            <a:pPr lvl="1"/>
            <a:r>
              <a:rPr lang="en-US" sz="2200" dirty="0">
                <a:latin typeface="Arial" panose="020B0604020202020204" pitchFamily="34" charset="0"/>
                <a:cs typeface="Arial" panose="020B0604020202020204" pitchFamily="34" charset="0"/>
              </a:rPr>
              <a:t>Add a column for birth year?</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Complete page 18</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get-row(animals-table, 2)</a:t>
            </a:r>
          </a:p>
          <a:p>
            <a:pPr marL="0" indent="0">
              <a:buNone/>
            </a:pPr>
            <a:r>
              <a:rPr lang="en-US" sz="2400" dirty="0">
                <a:solidFill>
                  <a:schemeClr val="accent1"/>
                </a:solidFill>
                <a:latin typeface="Courier New" charset="0"/>
                <a:ea typeface="Courier New" charset="0"/>
                <a:cs typeface="Courier New" charset="0"/>
              </a:rPr>
              <a:t>animals-</a:t>
            </a:r>
            <a:r>
              <a:rPr lang="en-US" sz="2400" dirty="0" err="1">
                <a:solidFill>
                  <a:schemeClr val="accent1"/>
                </a:solidFill>
                <a:latin typeface="Courier New" charset="0"/>
                <a:ea typeface="Courier New" charset="0"/>
                <a:cs typeface="Courier New" charset="0"/>
              </a:rPr>
              <a:t>table.row</a:t>
            </a:r>
            <a:r>
              <a:rPr lang="en-US" sz="2400" dirty="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a:solidFill>
                  <a:schemeClr val="bg1"/>
                </a:solidFill>
                <a:latin typeface="Helvetica" charset="0"/>
                <a:ea typeface="Helvetica" charset="0"/>
                <a:cs typeface="Helvetica" charset="0"/>
              </a:rPr>
              <a:t>Methods are </a:t>
            </a:r>
            <a:r>
              <a:rPr lang="en-US" sz="2400" i="1" dirty="0">
                <a:solidFill>
                  <a:schemeClr val="bg1"/>
                </a:solidFill>
                <a:latin typeface="Helvetica" charset="0"/>
                <a:ea typeface="Helvetica" charset="0"/>
                <a:cs typeface="Helvetica" charset="0"/>
              </a:rPr>
              <a:t>called </a:t>
            </a:r>
            <a:r>
              <a:rPr lang="en-US" sz="2400" dirty="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a:solidFill>
                  <a:schemeClr val="bg1"/>
                </a:solidFill>
                <a:latin typeface="Helvetica" charset="0"/>
                <a:ea typeface="Helvetica" charset="0"/>
                <a:cs typeface="Helvetica" charset="0"/>
              </a:rPr>
              <a:t>Methods have </a:t>
            </a:r>
            <a:r>
              <a:rPr lang="en-US" sz="2400" i="1" dirty="0">
                <a:solidFill>
                  <a:schemeClr val="bg1"/>
                </a:solidFill>
                <a:latin typeface="Helvetica" charset="0"/>
                <a:ea typeface="Helvetica" charset="0"/>
                <a:cs typeface="Helvetica" charset="0"/>
              </a:rPr>
              <a:t>different contracts:</a:t>
            </a:r>
          </a:p>
          <a:p>
            <a:pPr marL="573088" indent="0">
              <a:buNone/>
            </a:pPr>
            <a:r>
              <a:rPr lang="en-US" sz="2400" dirty="0">
                <a:solidFill>
                  <a:schemeClr val="accent1"/>
                </a:solidFill>
                <a:latin typeface="Courier New" charset="0"/>
                <a:ea typeface="Courier New" charset="0"/>
                <a:cs typeface="Courier New" charset="0"/>
              </a:rPr>
              <a:t>&lt;Table&gt;.get-row </a:t>
            </a:r>
            <a:r>
              <a:rPr lang="en-US" sz="2400" spc="-6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dirty="0">
                <a:solidFill>
                  <a:schemeClr val="accent1"/>
                </a:solidFill>
                <a:latin typeface="Courier New" charset="0"/>
                <a:ea typeface="Courier New" charset="0"/>
                <a:cs typeface="Courier New" charset="0"/>
              </a:rPr>
              <a:t>Number) </a:t>
            </a:r>
            <a:r>
              <a:rPr lang="en-US" sz="2400" dirty="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argument</a:t>
            </a:r>
          </a:p>
          <a:p>
            <a:pPr marL="514350" indent="-514350">
              <a:buFont typeface="+mj-lt"/>
              <a:buAutoNum type="arabicPeriod" startAt="3"/>
            </a:pPr>
            <a:endParaRPr lang="en-US" sz="2400" i="1" dirty="0">
              <a:solidFill>
                <a:schemeClr val="bg1"/>
              </a:solidFill>
              <a:latin typeface="Helvetica" charset="0"/>
              <a:ea typeface="Helvetica" charset="0"/>
              <a:cs typeface="Helvetica" charset="0"/>
            </a:endParaRPr>
          </a:p>
          <a:p>
            <a:pPr marL="0" indent="0" algn="ctr">
              <a:buNone/>
            </a:pPr>
            <a:r>
              <a:rPr lang="en-US" b="1" dirty="0">
                <a:solidFill>
                  <a:schemeClr val="bg1"/>
                </a:solidFill>
                <a:latin typeface="Helvetica" charset="0"/>
                <a:ea typeface="Helvetica" charset="0"/>
                <a:cs typeface="Helvetica" charset="0"/>
              </a:rPr>
              <a:t>Complete page 19</a:t>
            </a: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pPr marL="0" indent="0">
              <a:buNone/>
            </a:pPr>
            <a:r>
              <a:rPr lang="en-US" sz="1800" dirty="0">
                <a:solidFill>
                  <a:schemeClr val="accent1"/>
                </a:solidFill>
                <a:latin typeface="Courier New" charset="0"/>
                <a:ea typeface="Courier New" charset="0"/>
                <a:cs typeface="Courier New" charset="0"/>
              </a:rPr>
              <a:t>&lt;Table&gt;.order-by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String, ascending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Boolean)</a:t>
            </a:r>
            <a:r>
              <a:rPr lang="en-US" sz="1800" dirty="0">
                <a:solidFill>
                  <a:schemeClr val="accent1"/>
                </a:solidFill>
                <a:latin typeface="Courier New" charset="0"/>
                <a:ea typeface="Courier New" charset="0"/>
                <a:cs typeface="Courier New" charset="0"/>
                <a:sym typeface="Wingdings"/>
              </a:rPr>
              <a:t></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.order</a:t>
            </a:r>
            <a:r>
              <a:rPr lang="en-US" sz="1800" b="1" dirty="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(test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&lt;Table&gt;.build-column</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 </a:t>
            </a:r>
            <a:r>
              <a:rPr lang="en-US" sz="1800" dirty="0" err="1">
                <a:solidFill>
                  <a:schemeClr val="accent1"/>
                </a:solidFill>
                <a:latin typeface="Courier New" charset="0"/>
                <a:ea typeface="Courier New" charset="0"/>
                <a:cs typeface="Courier New" charset="0"/>
              </a:rPr>
              <a:t>Str</a:t>
            </a:r>
            <a:r>
              <a:rPr lang="en-US" sz="1800" dirty="0">
                <a:solidFill>
                  <a:schemeClr val="accent1"/>
                </a:solidFill>
                <a:latin typeface="Courier New" charset="0"/>
                <a:ea typeface="Courier New" charset="0"/>
                <a:cs typeface="Courier New" charset="0"/>
              </a:rPr>
              <a:t>, f</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lgn="ctr">
              <a:buNone/>
            </a:pPr>
            <a:r>
              <a:rPr lang="en-US" sz="2400" b="1" dirty="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lgn="ctr">
              <a:buNone/>
            </a:pPr>
            <a:r>
              <a:rPr lang="en-US" sz="2400" b="1" dirty="0">
                <a:solidFill>
                  <a:schemeClr val="bg1"/>
                </a:solidFill>
                <a:latin typeface="Helvetica" charset="0"/>
                <a:ea typeface="Helvetica" charset="0"/>
                <a:cs typeface="Helvetica" charset="0"/>
              </a:rPr>
              <a:t>Practice in the Interactions Area!</a:t>
            </a:r>
          </a:p>
          <a:p>
            <a:pPr marL="0" indent="0" algn="ctr">
              <a:buNone/>
            </a:pPr>
            <a:r>
              <a:rPr lang="en-US" sz="2400" b="1" dirty="0">
                <a:solidFill>
                  <a:schemeClr val="bg1"/>
                </a:solidFill>
                <a:latin typeface="Helvetica" charset="0"/>
                <a:ea typeface="Helvetica" charset="0"/>
                <a:cs typeface="Helvetica" charset="0"/>
              </a:rPr>
              <a:t>Turn to Page 20</a:t>
            </a:r>
            <a:r>
              <a:rPr lang="mr-IN" sz="2400" b="1" dirty="0">
                <a:solidFill>
                  <a:schemeClr val="bg1"/>
                </a:solidFill>
                <a:latin typeface="Helvetica" charset="0"/>
                <a:ea typeface="Helvetica" charset="0"/>
                <a:cs typeface="Helvetica" charset="0"/>
              </a:rPr>
              <a:t>…</a:t>
            </a:r>
            <a:endParaRPr lang="en-US" sz="2400" b="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a:latin typeface="Arial" charset="0"/>
                <a:ea typeface="Arial" charset="0"/>
                <a:cs typeface="Arial" charset="0"/>
              </a:rPr>
              <a:t>Complete Page 22.</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4</a:t>
            </a:r>
          </a:p>
        </p:txBody>
      </p:sp>
    </p:spTree>
    <p:extLst>
      <p:ext uri="{BB962C8B-B14F-4D97-AF65-F5344CB8AC3E}">
        <p14:creationId xmlns:p14="http://schemas.microsoft.com/office/powerpoint/2010/main" val="1779844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r>
              <a:rPr lang="en-US" dirty="0"/>
              <a:t>How are methods different from functions?</a:t>
            </a:r>
          </a:p>
          <a:p>
            <a:r>
              <a:rPr lang="en-US" dirty="0"/>
              <a:t>Complete page 23</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9512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Plans</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get-kittens-tags</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Table</a:t>
            </a: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a:solidFill>
                  <a:schemeClr val="bg1"/>
                </a:solidFill>
                <a:latin typeface="Courier New" charset="0"/>
                <a:ea typeface="Courier New" charset="0"/>
                <a:cs typeface="Courier New" charset="0"/>
              </a:rPr>
              <a:t>produce a table of kittens, with nametags, sorted by age</a:t>
            </a:r>
          </a:p>
        </p:txBody>
      </p:sp>
      <p:graphicFrame>
        <p:nvGraphicFramePr>
          <p:cNvPr id="57" name="Table 56"/>
          <p:cNvGraphicFramePr>
            <a:graphicFrameLocks noGrp="1"/>
          </p:cNvGraphicFramePr>
          <p:nvPr>
            <p:extLst>
              <p:ext uri="{D42A27DB-BD31-4B8C-83A1-F6EECF244321}">
                <p14:modId xmlns:p14="http://schemas.microsoft.com/office/powerpoint/2010/main" val="4136143516"/>
              </p:ext>
            </p:extLst>
          </p:nvPr>
        </p:nvGraphicFramePr>
        <p:xfrm>
          <a:off x="2057400" y="2812003"/>
          <a:ext cx="3124200" cy="1440180"/>
        </p:xfrm>
        <a:graphic>
          <a:graphicData uri="http://schemas.openxmlformats.org/drawingml/2006/table">
            <a:tbl>
              <a:tblPr firstRow="1" firstCol="1" bandRow="1">
                <a:tableStyleId>{2D5ABB26-0587-4C30-8999-92F81FD0307C}</a:tableStyleId>
              </a:tblPr>
              <a:tblGrid>
                <a:gridCol w="985111">
                  <a:extLst>
                    <a:ext uri="{9D8B030D-6E8A-4147-A177-3AD203B41FA5}">
                      <a16:colId xmlns:a16="http://schemas.microsoft.com/office/drawing/2014/main" val="20000"/>
                    </a:ext>
                  </a:extLst>
                </a:gridCol>
                <a:gridCol w="883830">
                  <a:extLst>
                    <a:ext uri="{9D8B030D-6E8A-4147-A177-3AD203B41FA5}">
                      <a16:colId xmlns:a16="http://schemas.microsoft.com/office/drawing/2014/main" val="20001"/>
                    </a:ext>
                  </a:extLst>
                </a:gridCol>
                <a:gridCol w="523024">
                  <a:extLst>
                    <a:ext uri="{9D8B030D-6E8A-4147-A177-3AD203B41FA5}">
                      <a16:colId xmlns:a16="http://schemas.microsoft.com/office/drawing/2014/main" val="20002"/>
                    </a:ext>
                  </a:extLst>
                </a:gridCol>
                <a:gridCol w="732235">
                  <a:extLst>
                    <a:ext uri="{9D8B030D-6E8A-4147-A177-3AD203B41FA5}">
                      <a16:colId xmlns:a16="http://schemas.microsoft.com/office/drawing/2014/main" val="20006"/>
                    </a:ext>
                  </a:extLst>
                </a:gridCol>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1"/>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extLst>
                  <a:ext uri="{0D108BD9-81ED-4DB2-BD59-A6C34878D82A}">
                    <a16:rowId xmlns:a16="http://schemas.microsoft.com/office/drawing/2014/main" val="10002"/>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extLst>
                  <a:ext uri="{0D108BD9-81ED-4DB2-BD59-A6C34878D82A}">
                    <a16:rowId xmlns:a16="http://schemas.microsoft.com/office/drawing/2014/main" val="10003"/>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4"/>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graphicFrame>
        <p:nvGraphicFramePr>
          <p:cNvPr id="60" name="Table 59"/>
          <p:cNvGraphicFramePr>
            <a:graphicFrameLocks noGrp="1"/>
          </p:cNvGraphicFramePr>
          <p:nvPr>
            <p:extLst>
              <p:ext uri="{D42A27DB-BD31-4B8C-83A1-F6EECF244321}">
                <p14:modId xmlns:p14="http://schemas.microsoft.com/office/powerpoint/2010/main" val="3038042521"/>
              </p:ext>
            </p:extLst>
          </p:nvPr>
        </p:nvGraphicFramePr>
        <p:xfrm>
          <a:off x="5854699" y="3090291"/>
          <a:ext cx="3108634" cy="643509"/>
        </p:xfrm>
        <a:graphic>
          <a:graphicData uri="http://schemas.openxmlformats.org/drawingml/2006/table">
            <a:tbl>
              <a:tblPr firstRow="1" firstCol="1" bandRow="1">
                <a:tableStyleId>{2D5ABB26-0587-4C30-8999-92F81FD0307C}</a:tableStyleId>
              </a:tblPr>
              <a:tblGrid>
                <a:gridCol w="722804">
                  <a:extLst>
                    <a:ext uri="{9D8B030D-6E8A-4147-A177-3AD203B41FA5}">
                      <a16:colId xmlns:a16="http://schemas.microsoft.com/office/drawing/2014/main" val="20000"/>
                    </a:ext>
                  </a:extLst>
                </a:gridCol>
                <a:gridCol w="832669">
                  <a:extLst>
                    <a:ext uri="{9D8B030D-6E8A-4147-A177-3AD203B41FA5}">
                      <a16:colId xmlns:a16="http://schemas.microsoft.com/office/drawing/2014/main" val="20001"/>
                    </a:ext>
                  </a:extLst>
                </a:gridCol>
                <a:gridCol w="520419">
                  <a:extLst>
                    <a:ext uri="{9D8B030D-6E8A-4147-A177-3AD203B41FA5}">
                      <a16:colId xmlns:a16="http://schemas.microsoft.com/office/drawing/2014/main" val="20002"/>
                    </a:ext>
                  </a:extLst>
                </a:gridCol>
                <a:gridCol w="1032742">
                  <a:extLst>
                    <a:ext uri="{9D8B030D-6E8A-4147-A177-3AD203B41FA5}">
                      <a16:colId xmlns:a16="http://schemas.microsoft.com/office/drawing/2014/main" val="20007"/>
                    </a:ext>
                  </a:extLst>
                </a:gridCol>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Table Plan Practice</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Complete pages 25-27</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Quantity</a:t>
            </a:r>
          </a:p>
        </p:txBody>
      </p:sp>
      <p:sp>
        <p:nvSpPr>
          <p:cNvPr id="3" name="Content Placeholder 2"/>
          <p:cNvSpPr>
            <a:spLocks noGrp="1"/>
          </p:cNvSpPr>
          <p:nvPr>
            <p:ph idx="1"/>
          </p:nvPr>
        </p:nvSpPr>
        <p:spPr/>
        <p:txBody>
          <a:bodyPr/>
          <a:lstStyle/>
          <a:p>
            <a:r>
              <a:rPr lang="en-US" dirty="0"/>
              <a:t>Complete Page 31-32</a:t>
            </a:r>
          </a:p>
          <a:p>
            <a:r>
              <a:rPr lang="en-US" dirty="0"/>
              <a:t>What did you notice?</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2000" spc="-100" dirty="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pie-chart(</a:t>
            </a:r>
            <a:r>
              <a:rPr lang="en-US" dirty="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Turn to page 33, and write the Contract and Purpose</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The result can be an </a:t>
            </a:r>
            <a:r>
              <a:rPr lang="en-US" sz="2400" i="1" dirty="0">
                <a:latin typeface="Arial" panose="020B0604020202020204" pitchFamily="34" charset="0"/>
                <a:ea typeface="Arial" charset="0"/>
                <a:cs typeface="Arial" panose="020B0604020202020204" pitchFamily="34" charset="0"/>
              </a:rPr>
              <a:t>Image!</a:t>
            </a:r>
            <a:r>
              <a:rPr lang="en-US" sz="2400" dirty="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34, Practice on 35</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a:latin typeface="Arial" charset="0"/>
                <a:ea typeface="Arial" charset="0"/>
                <a:cs typeface="Arial" charset="0"/>
              </a:rPr>
              <a:t>Feel free to use the blank Table Plans on Pages 36-37!</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Write up your findings on Page 38</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p:txBody>
          <a:bodyPr/>
          <a:lstStyle/>
          <a:p>
            <a:pPr marL="0" indent="0">
              <a:buNone/>
            </a:pPr>
            <a:r>
              <a:rPr lang="en-US" sz="3600" b="1" dirty="0"/>
              <a:t>According to the Animal Shelter Bureau, the average pet waits 6 weeks to be adopted.</a:t>
            </a:r>
          </a:p>
          <a:p>
            <a:endParaRPr lang="en-US" dirty="0"/>
          </a:p>
          <a:p>
            <a:pPr marL="0" indent="0" algn="r">
              <a:buNone/>
            </a:pPr>
            <a:r>
              <a:rPr lang="en-US" i="1" dirty="0"/>
              <a:t>Does that mean most pets wait more than a month to find homes? Why or why not?</a:t>
            </a:r>
          </a:p>
          <a:p>
            <a:pPr marL="0" indent="0" algn="r">
              <a:buNone/>
            </a:pPr>
            <a:endParaRPr lang="en-US" i="1" dirty="0"/>
          </a:p>
          <a:p>
            <a:pPr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eaLnBrk="1" hangingPunct="1">
              <a:spcBef>
                <a:spcPts val="0"/>
              </a:spcBef>
              <a:spcAft>
                <a:spcPts val="1200"/>
              </a:spcAft>
              <a:buClr>
                <a:srgbClr val="4C4C4C"/>
              </a:buClr>
              <a:buSzTx/>
            </a:pPr>
            <a:r>
              <a:rPr lang="en-US" sz="2200" dirty="0"/>
              <a:t>Summarizing columns (GPA, Credit Score, Pass Rates</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41</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41</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42</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819275"/>
            <a:ext cx="8610600" cy="4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lnSpc>
                <a:spcPct val="150000"/>
              </a:lnSpc>
              <a:tabLst>
                <a:tab pos="1655763" algn="l"/>
                <a:tab pos="2227263" algn="l"/>
                <a:tab pos="4746625" algn="l"/>
              </a:tabLst>
            </a:pPr>
            <a:r>
              <a:rPr lang="en-US" b="1" i="1" dirty="0"/>
              <a:t>According to the US Census Bureau, the average American household earned more than $45,000 in 2003 - more than 3x the poverty line that year. </a:t>
            </a:r>
          </a:p>
          <a:p>
            <a:pPr marL="12700">
              <a:lnSpc>
                <a:spcPct val="150000"/>
              </a:lnSpc>
              <a:tabLst>
                <a:tab pos="1655763" algn="l"/>
                <a:tab pos="2227263" algn="l"/>
                <a:tab pos="4746625" algn="l"/>
              </a:tabLst>
            </a:pPr>
            <a:endParaRPr lang="en-US" b="1" i="1" dirty="0"/>
          </a:p>
          <a:p>
            <a:pPr algn="r">
              <a:lnSpc>
                <a:spcPct val="150000"/>
              </a:lnSpc>
            </a:pPr>
            <a:r>
              <a:rPr lang="en-US" sz="2400" i="1" dirty="0"/>
              <a:t>Does that mean only a small percentage of Americans were in poverty that year?</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dirty="0"/>
              <a:t>Plotting values on a number line</a:t>
            </a:r>
          </a:p>
          <a:p>
            <a:r>
              <a:rPr lang="en-US" dirty="0"/>
              <a:t>The </a:t>
            </a:r>
            <a:r>
              <a:rPr lang="en-US" b="1" dirty="0"/>
              <a:t>median</a:t>
            </a:r>
            <a:r>
              <a:rPr lang="en-US" dirty="0"/>
              <a:t> defines two halves</a:t>
            </a:r>
          </a:p>
          <a:p>
            <a:r>
              <a:rPr lang="en-US" dirty="0"/>
              <a:t>The </a:t>
            </a:r>
            <a:r>
              <a:rPr lang="en-US" i="1" dirty="0"/>
              <a:t>medians of the halves </a:t>
            </a:r>
            <a:r>
              <a:rPr lang="en-US" dirty="0"/>
              <a:t>defines two </a:t>
            </a:r>
            <a:r>
              <a:rPr lang="en-US" b="1" dirty="0"/>
              <a:t>quartiles</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b="1" dirty="0"/>
              <a:t>Five-Number Summary</a:t>
            </a:r>
          </a:p>
          <a:p>
            <a:pPr lvl="1"/>
            <a:r>
              <a:rPr lang="en-US" dirty="0"/>
              <a:t>Min, Max, Median (Q2), Q1 and Q3</a:t>
            </a:r>
          </a:p>
          <a:p>
            <a:pPr lvl="1"/>
            <a:r>
              <a:rPr lang="en-US" dirty="0"/>
              <a:t>Write this on Page 35</a:t>
            </a:r>
          </a:p>
          <a:p>
            <a:endParaRPr lang="en-US" dirty="0"/>
          </a:p>
          <a:p>
            <a:r>
              <a:rPr lang="en-US" sz="2400" dirty="0"/>
              <a:t>This is everything we need to make a box-plot!</a:t>
            </a:r>
          </a:p>
          <a:p>
            <a:endParaRPr lang="en-US" sz="2400" dirty="0"/>
          </a:p>
          <a:p>
            <a:pPr eaLnBrk="1" hangingPunct="1">
              <a:spcBef>
                <a:spcPts val="0"/>
              </a:spcBef>
              <a:spcAft>
                <a:spcPts val="600"/>
              </a:spcAft>
              <a:buClr>
                <a:srgbClr val="4C4C4C"/>
              </a:buClr>
              <a:buSzTx/>
              <a:buNone/>
            </a:pPr>
            <a:r>
              <a:rPr lang="en-US" sz="2400" dirty="0">
                <a:solidFill>
                  <a:schemeClr val="accent1"/>
                </a:solidFill>
                <a:latin typeface="Courier New" charset="0"/>
                <a:ea typeface="Courier New" charset="0"/>
                <a:cs typeface="Courier New" charset="0"/>
              </a:rPr>
              <a:t>box-plot</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Table, col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String) </a:t>
            </a:r>
            <a:r>
              <a:rPr lang="en-US" sz="240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r>
              <a:rPr lang="en-US" sz="2400" dirty="0"/>
              <a:t>Sketch this on Page 41</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42</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a:solidFill>
                  <a:schemeClr val="bg1"/>
                </a:solidFill>
                <a:latin typeface="Courier New" charset="0"/>
                <a:ea typeface="Courier New" charset="0"/>
                <a:cs typeface="Courier New" charset="0"/>
              </a:rPr>
              <a:t>Image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a:solidFill>
                  <a:schemeClr val="bg1"/>
                </a:solidFill>
                <a:latin typeface="Courier New" charset="0"/>
                <a:ea typeface="Courier New" charset="0"/>
                <a:cs typeface="Courier New" charset="0"/>
              </a:rPr>
              <a:t>Produce a box-plot of the ages for dogs in the animals table</a:t>
            </a: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extLst>
                    <a:ext uri="{9D8B030D-6E8A-4147-A177-3AD203B41FA5}">
                      <a16:colId xmlns:a16="http://schemas.microsoft.com/office/drawing/2014/main" val="20000"/>
                    </a:ext>
                  </a:extLst>
                </a:gridCol>
                <a:gridCol w="549290">
                  <a:extLst>
                    <a:ext uri="{9D8B030D-6E8A-4147-A177-3AD203B41FA5}">
                      <a16:colId xmlns:a16="http://schemas.microsoft.com/office/drawing/2014/main" val="20001"/>
                    </a:ext>
                  </a:extLst>
                </a:gridCol>
                <a:gridCol w="325053">
                  <a:extLst>
                    <a:ext uri="{9D8B030D-6E8A-4147-A177-3AD203B41FA5}">
                      <a16:colId xmlns:a16="http://schemas.microsoft.com/office/drawing/2014/main" val="20002"/>
                    </a:ext>
                  </a:extLst>
                </a:gridCol>
                <a:gridCol w="390064">
                  <a:extLst>
                    <a:ext uri="{9D8B030D-6E8A-4147-A177-3AD203B41FA5}">
                      <a16:colId xmlns:a16="http://schemas.microsoft.com/office/drawing/2014/main" val="20003"/>
                    </a:ext>
                  </a:extLst>
                </a:gridCol>
                <a:gridCol w="325053">
                  <a:extLst>
                    <a:ext uri="{9D8B030D-6E8A-4147-A177-3AD203B41FA5}">
                      <a16:colId xmlns:a16="http://schemas.microsoft.com/office/drawing/2014/main" val="20004"/>
                    </a:ext>
                  </a:extLst>
                </a:gridCol>
                <a:gridCol w="455075">
                  <a:extLst>
                    <a:ext uri="{9D8B030D-6E8A-4147-A177-3AD203B41FA5}">
                      <a16:colId xmlns:a16="http://schemas.microsoft.com/office/drawing/2014/main" val="20005"/>
                    </a:ext>
                  </a:extLst>
                </a:gridCol>
                <a:gridCol w="455075">
                  <a:extLst>
                    <a:ext uri="{9D8B030D-6E8A-4147-A177-3AD203B41FA5}">
                      <a16:colId xmlns:a16="http://schemas.microsoft.com/office/drawing/2014/main" val="20006"/>
                    </a:ext>
                  </a:extLst>
                </a:gridCol>
              </a:tblGrid>
              <a:tr h="330926">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1"/>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2"/>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3"/>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4"/>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box-plot(t,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3</a:t>
            </a: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43.</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44</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Complete Pages 47 and 48</a:t>
            </a:r>
          </a:p>
          <a:p>
            <a:pPr marL="342900" indent="-342900" eaLnBrk="1" hangingPunct="1">
              <a:spcAft>
                <a:spcPts val="1800"/>
              </a:spcAft>
              <a:buClr>
                <a:srgbClr val="4C4C4C"/>
              </a:buClr>
              <a:buSzTx/>
            </a:pPr>
            <a:r>
              <a:rPr lang="en-US" altLang="en-US" sz="2200" dirty="0">
                <a:latin typeface="Arial" charset="0"/>
                <a:ea typeface="Arial" charset="0"/>
                <a:cs typeface="Arial" charset="0"/>
              </a:rPr>
              <a:t>What are the two charts on Page 48 measuring?</a:t>
            </a: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49 and 50</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51</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52</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a:t>“Young animals are cuter,</a:t>
            </a:r>
          </a:p>
          <a:p>
            <a:pPr algn="r"/>
            <a:r>
              <a:rPr lang="en-US" sz="3600" i="1" dirty="0"/>
              <a:t>and therefore get </a:t>
            </a:r>
          </a:p>
          <a:p>
            <a:pPr algn="r"/>
            <a:r>
              <a:rPr lang="en-US" sz="3600" i="1" dirty="0"/>
              <a:t>adopted faster”</a:t>
            </a:r>
            <a:endParaRPr lang="en-US" sz="3600" dirty="0"/>
          </a:p>
          <a:p>
            <a:pPr algn="r"/>
            <a:endParaRPr lang="en-US" sz="3600" i="1" dirty="0"/>
          </a:p>
          <a:p>
            <a:pPr algn="r"/>
            <a:endParaRPr lang="en-US" sz="3600" i="1" dirty="0"/>
          </a:p>
          <a:p>
            <a:pPr algn="r"/>
            <a:endParaRPr lang="en-US" sz="3600" i="1" dirty="0"/>
          </a:p>
          <a:p>
            <a:pPr algn="r"/>
            <a:r>
              <a:rPr lang="en-US" sz="3600" dirty="0"/>
              <a:t>Do you agree?</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55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838200" y="193171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56.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800" spc="-10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Table, labels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xs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a:solidFill>
                  <a:schemeClr val="accent1"/>
                </a:solidFill>
                <a:latin typeface="Courier New" charset="0"/>
                <a:ea typeface="Courier New" charset="0"/>
                <a:cs typeface="Courier New" charset="0"/>
                <a:sym typeface="Wingdings"/>
              </a:rPr>
              <a:t> </a:t>
            </a:r>
            <a:r>
              <a:rPr lang="en-US" sz="1800" spc="-100" dirty="0" err="1">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57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58</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59.</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63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hlinkClick r:id="rId2"/>
              </a:rPr>
              <a:t>Playing with predictors</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4052347" cy="3473440"/>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4724400"/>
            <a:ext cx="9144000" cy="1015663"/>
          </a:xfrm>
          <a:prstGeom prst="rect">
            <a:avLst/>
          </a:prstGeom>
          <a:noFill/>
        </p:spPr>
        <p:txBody>
          <a:bodyPr wrap="square" rtlCol="0">
            <a:spAutoFit/>
          </a:bodyPr>
          <a:lstStyle/>
          <a:p>
            <a:pPr algn="ct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2000" spc="-100" dirty="0">
                <a:solidFill>
                  <a:schemeClr val="accent1"/>
                </a:solidFill>
                <a:latin typeface="Courier New" charset="0"/>
                <a:ea typeface="Courier New" charset="0"/>
                <a:cs typeface="Courier New" charset="0"/>
              </a:rPr>
              <a:t>labeled-</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sym typeface="Wingdings"/>
              </a:rPr>
              <a:t></a:t>
            </a:r>
            <a:r>
              <a:rPr lang="en-US" sz="2000" spc="-100" dirty="0" err="1">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64</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219200"/>
            <a:ext cx="3733800" cy="3200400"/>
          </a:xfrm>
          <a:prstGeom prst="rect">
            <a:avLst/>
          </a:prstGeom>
        </p:spPr>
      </p:pic>
      <p:sp>
        <p:nvSpPr>
          <p:cNvPr id="4" name="Rectangle 3"/>
          <p:cNvSpPr/>
          <p:nvPr/>
        </p:nvSpPr>
        <p:spPr>
          <a:xfrm>
            <a:off x="1676400" y="5215880"/>
            <a:ext cx="6223000" cy="461665"/>
          </a:xfrm>
          <a:prstGeom prst="rect">
            <a:avLst/>
          </a:prstGeom>
        </p:spPr>
        <p:txBody>
          <a:bodyPr wrap="square">
            <a:spAutoFit/>
          </a:bodyPr>
          <a:lstStyle/>
          <a:p>
            <a:pPr marL="0" indent="0" algn="ctr">
              <a:buNone/>
            </a:pPr>
            <a:r>
              <a:rPr lang="en-US" b="1" dirty="0">
                <a:solidFill>
                  <a:schemeClr val="bg1"/>
                </a:solidFill>
              </a:rPr>
              <a:t>Write up your findings on Page 65</a:t>
            </a:r>
          </a:p>
        </p:txBody>
      </p:sp>
    </p:spTree>
    <p:extLst>
      <p:ext uri="{BB962C8B-B14F-4D97-AF65-F5344CB8AC3E}">
        <p14:creationId xmlns:p14="http://schemas.microsoft.com/office/powerpoint/2010/main" val="904462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10</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68</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6.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35288</TotalTime>
  <Words>4353</Words>
  <Application>Microsoft Macintosh PowerPoint</Application>
  <PresentationFormat>On-screen Show (4:3)</PresentationFormat>
  <Paragraphs>810</Paragraphs>
  <Slides>88</Slides>
  <Notes>50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88</vt:i4>
      </vt:variant>
    </vt:vector>
  </HeadingPairs>
  <TitlesOfParts>
    <vt:vector size="102" baseType="lpstr">
      <vt:lpstr>Arial Unicode MS</vt:lpstr>
      <vt:lpstr>ＭＳ Ｐゴシック</vt:lpstr>
      <vt:lpstr>Arial</vt:lpstr>
      <vt:lpstr>Century Gothic</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Project: Choose Your Dataset!</vt:lpstr>
      <vt:lpstr>Unit 4</vt:lpstr>
      <vt:lpstr>Review</vt:lpstr>
      <vt:lpstr>Table Plans</vt:lpstr>
      <vt:lpstr>Table Plan Practice</vt:lpstr>
      <vt:lpstr>Unit 5</vt:lpstr>
      <vt:lpstr>Visualizing Quantity</vt:lpstr>
      <vt:lpstr>Bar and Pie Charts</vt:lpstr>
      <vt:lpstr>PowerPoint Presentation</vt:lpstr>
      <vt:lpstr>PowerPoint Presentation</vt:lpstr>
      <vt:lpstr>Unit 6</vt:lpstr>
      <vt:lpstr>What do you think?</vt:lpstr>
      <vt:lpstr>Mean</vt:lpstr>
      <vt:lpstr>Median</vt:lpstr>
      <vt:lpstr>Modes</vt:lpstr>
      <vt:lpstr>Which measure is “best”?</vt:lpstr>
      <vt:lpstr>What do you think?</vt:lpstr>
      <vt:lpstr>Variation Matters</vt:lpstr>
      <vt:lpstr>Variation Matters</vt:lpstr>
      <vt:lpstr>Page 42</vt:lpstr>
      <vt:lpstr>Fake News</vt:lpstr>
      <vt:lpstr>Your dataset</vt:lpstr>
      <vt:lpstr>Unit 7</vt:lpstr>
      <vt:lpstr>Visualizing Frequency</vt:lpstr>
      <vt:lpstr>Bins and Spread</vt:lpstr>
      <vt:lpstr>Which Chart is Best?</vt:lpstr>
      <vt:lpstr>Unit 8</vt:lpstr>
      <vt:lpstr>Do Now</vt:lpstr>
      <vt:lpstr>Scatter plots</vt:lpstr>
      <vt:lpstr>PowerPoint Presentation</vt:lpstr>
      <vt:lpstr>PowerPoint Presentation</vt:lpstr>
      <vt:lpstr>PowerPoint Presentation</vt:lpstr>
      <vt:lpstr>Your Dataset</vt:lpstr>
      <vt:lpstr>Unit 9</vt:lpstr>
      <vt:lpstr>PowerPoint Presentation</vt:lpstr>
      <vt:lpstr>PowerPoint Presentation</vt:lpstr>
      <vt:lpstr>PowerPoint Presentation</vt:lpstr>
      <vt:lpstr>Practice Making Scatterplots</vt:lpstr>
      <vt:lpstr>PowerPoint Presentation</vt:lpstr>
      <vt:lpstr>Unit 10</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813</cp:revision>
  <cp:lastPrinted>2010-06-15T20:49:49Z</cp:lastPrinted>
  <dcterms:created xsi:type="dcterms:W3CDTF">2015-08-09T14:46:48Z</dcterms:created>
  <dcterms:modified xsi:type="dcterms:W3CDTF">2018-04-16T13:04:30Z</dcterms:modified>
  <cp:category/>
</cp:coreProperties>
</file>